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37"/>
  </p:handoutMasterIdLst>
  <p:sldIdLst>
    <p:sldId id="256" r:id="rId2"/>
    <p:sldId id="298" r:id="rId3"/>
    <p:sldId id="299" r:id="rId4"/>
    <p:sldId id="257" r:id="rId5"/>
    <p:sldId id="258" r:id="rId6"/>
    <p:sldId id="271" r:id="rId7"/>
    <p:sldId id="260" r:id="rId8"/>
    <p:sldId id="295" r:id="rId9"/>
    <p:sldId id="261" r:id="rId10"/>
    <p:sldId id="282" r:id="rId11"/>
    <p:sldId id="263" r:id="rId12"/>
    <p:sldId id="272" r:id="rId13"/>
    <p:sldId id="273" r:id="rId14"/>
    <p:sldId id="264" r:id="rId15"/>
    <p:sldId id="265" r:id="rId16"/>
    <p:sldId id="279" r:id="rId17"/>
    <p:sldId id="281" r:id="rId18"/>
    <p:sldId id="280" r:id="rId19"/>
    <p:sldId id="285" r:id="rId20"/>
    <p:sldId id="283" r:id="rId21"/>
    <p:sldId id="284" r:id="rId22"/>
    <p:sldId id="287" r:id="rId23"/>
    <p:sldId id="286" r:id="rId24"/>
    <p:sldId id="289" r:id="rId25"/>
    <p:sldId id="290" r:id="rId26"/>
    <p:sldId id="291" r:id="rId27"/>
    <p:sldId id="292" r:id="rId28"/>
    <p:sldId id="293" r:id="rId29"/>
    <p:sldId id="294" r:id="rId30"/>
    <p:sldId id="297" r:id="rId31"/>
    <p:sldId id="296" r:id="rId32"/>
    <p:sldId id="266" r:id="rId33"/>
    <p:sldId id="300" r:id="rId34"/>
    <p:sldId id="288" r:id="rId35"/>
    <p:sldId id="26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1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70D05F-11D0-46FA-BBA5-F910BB548C38}" type="datetimeFigureOut">
              <a:rPr lang="en-US" smtClean="0"/>
              <a:t>6/30/2013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8F6636-A43E-476E-B663-770DE34AFFDA}" type="slidenum">
              <a:rPr lang="en-US" smtClean="0"/>
              <a:t>‹#›</a:t>
            </a:fld>
            <a:endParaRPr lang="en-US"/>
          </a:p>
        </p:txBody>
      </p:sp>
    </p:spTree>
    <p:extLst>
      <p:ext uri="{BB962C8B-B14F-4D97-AF65-F5344CB8AC3E}">
        <p14:creationId xmlns:p14="http://schemas.microsoft.com/office/powerpoint/2010/main" val="8894686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C7F945-E7DA-45DB-B500-C8C19F0AB76B}" type="datetimeFigureOut">
              <a:rPr lang="en-US" smtClean="0"/>
              <a:pPr/>
              <a:t>6/30/2013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D1EF1-B9F2-4355-AEB1-3E60AC4D83D0}" type="slidenum">
              <a:rPr lang="en-US" smtClean="0"/>
              <a:pPr/>
              <a:t>‹#›</a:t>
            </a:fld>
            <a:endParaRPr lang="en-US"/>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C7F945-E7DA-45DB-B500-C8C19F0AB76B}" type="datetimeFigureOut">
              <a:rPr lang="en-US" smtClean="0"/>
              <a:pPr/>
              <a:t>6/30/2013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D1EF1-B9F2-4355-AEB1-3E60AC4D83D0}" type="slidenum">
              <a:rPr lang="en-US" smtClean="0"/>
              <a:pPr/>
              <a:t>‹#›</a:t>
            </a:fld>
            <a:endParaRPr lang="en-US"/>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3C7F945-E7DA-45DB-B500-C8C19F0AB76B}" type="datetimeFigureOut">
              <a:rPr lang="en-US" smtClean="0"/>
              <a:pPr/>
              <a:t>6/30/2013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D1EF1-B9F2-4355-AEB1-3E60AC4D83D0}"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C7F945-E7DA-45DB-B500-C8C19F0AB76B}" type="datetimeFigureOut">
              <a:rPr lang="en-US" smtClean="0"/>
              <a:pPr/>
              <a:t>6/30/2013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D1EF1-B9F2-4355-AEB1-3E60AC4D83D0}"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C7F945-E7DA-45DB-B500-C8C19F0AB76B}" type="datetimeFigureOut">
              <a:rPr lang="en-US" smtClean="0"/>
              <a:pPr/>
              <a:t>6/30/2013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D1EF1-B9F2-4355-AEB1-3E60AC4D83D0}" type="slidenum">
              <a:rPr lang="en-US" smtClean="0"/>
              <a:pPr/>
              <a:t>‹#›</a:t>
            </a:fld>
            <a:endParaRPr lang="en-US"/>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3C7F945-E7DA-45DB-B500-C8C19F0AB76B}" type="datetimeFigureOut">
              <a:rPr lang="en-US" smtClean="0"/>
              <a:pPr/>
              <a:t>6/30/2013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D1EF1-B9F2-4355-AEB1-3E60AC4D83D0}"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C7F945-E7DA-45DB-B500-C8C19F0AB76B}" type="datetimeFigureOut">
              <a:rPr lang="en-US" smtClean="0"/>
              <a:pPr/>
              <a:t>6/30/2013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ED1EF1-B9F2-4355-AEB1-3E60AC4D83D0}" type="slidenum">
              <a:rPr lang="en-US" smtClean="0"/>
              <a:pPr/>
              <a:t>‹#›</a:t>
            </a:fld>
            <a:endParaRPr lang="en-US"/>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C7F945-E7DA-45DB-B500-C8C19F0AB76B}" type="datetimeFigureOut">
              <a:rPr lang="en-US" smtClean="0"/>
              <a:pPr/>
              <a:t>6/30/2013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D1EF1-B9F2-4355-AEB1-3E60AC4D83D0}" type="slidenum">
              <a:rPr lang="en-US" smtClean="0"/>
              <a:pPr/>
              <a:t>‹#›</a:t>
            </a:fld>
            <a:endParaRPr lang="en-US"/>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3C7F945-E7DA-45DB-B500-C8C19F0AB76B}" type="datetimeFigureOut">
              <a:rPr lang="en-US" smtClean="0"/>
              <a:pPr/>
              <a:t>6/30/2013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ED1EF1-B9F2-4355-AEB1-3E60AC4D83D0}" type="slidenum">
              <a:rPr lang="en-US" smtClean="0"/>
              <a:pPr/>
              <a:t>‹#›</a:t>
            </a:fld>
            <a:endParaRPr lang="en-US"/>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3C7F945-E7DA-45DB-B500-C8C19F0AB76B}" type="datetimeFigureOut">
              <a:rPr lang="en-US" smtClean="0"/>
              <a:pPr/>
              <a:t>6/30/2013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D1EF1-B9F2-4355-AEB1-3E60AC4D83D0}"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C7F945-E7DA-45DB-B500-C8C19F0AB76B}" type="datetimeFigureOut">
              <a:rPr lang="en-US" smtClean="0"/>
              <a:pPr/>
              <a:t>6/30/2013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D1EF1-B9F2-4355-AEB1-3E60AC4D83D0}"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3C7F945-E7DA-45DB-B500-C8C19F0AB76B}" type="datetimeFigureOut">
              <a:rPr lang="en-US" smtClean="0"/>
              <a:pPr/>
              <a:t>6/30/2013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0ED1EF1-B9F2-4355-AEB1-3E60AC4D83D0}"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dissolve/>
  </p:transition>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skype/pamela.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skype/mexico%20(trimmed-3).mp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skype/tecmex.PNG" TargetMode="External"/><Relationship Id="rId2" Type="http://schemas.openxmlformats.org/officeDocument/2006/relationships/hyperlink" Target="skype/Espa&#241;ol.docx" TargetMode="External"/><Relationship Id="rId1" Type="http://schemas.openxmlformats.org/officeDocument/2006/relationships/slideLayout" Target="../slideLayouts/slideLayout2.xml"/><Relationship Id="rId4" Type="http://schemas.openxmlformats.org/officeDocument/2006/relationships/hyperlink" Target="skype/skypequestions.doc"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skype/2011-09-13%2013%2056%2018%20(trimmed).mp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skype/2011-11-09%2012%2042%2014.mp4"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hyperlink" Target="skype/2011-11-30%2012%2044%2006.mp4" TargetMode="External"/><Relationship Id="rId2" Type="http://schemas.openxmlformats.org/officeDocument/2006/relationships/hyperlink" Target="skype/ibia.mp4"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skype/Skype%20activity%20(1).docx"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skype/jed%20(trimmed-4).mp4" TargetMode="External"/><Relationship Id="rId2" Type="http://schemas.openxmlformats.org/officeDocument/2006/relationships/slideLayout" Target="../slideLayouts/slideLayout6.xml"/><Relationship Id="rId1" Type="http://schemas.openxmlformats.org/officeDocument/2006/relationships/video" Target="file:///C:\Users\shsteacher\Desktop\jed%20(trimmed-4).mp4" TargetMode="Externa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hyperlink" Target="skype/spanoneVideo%202%20(trimmed).MP4" TargetMode="External"/><Relationship Id="rId2" Type="http://schemas.openxmlformats.org/officeDocument/2006/relationships/slideLayout" Target="../slideLayouts/slideLayout6.xml"/><Relationship Id="rId1" Type="http://schemas.openxmlformats.org/officeDocument/2006/relationships/video" Target="file:///C:\Users\shsteacher\Desktop\spanoneVideo%202%20(trimmed).MP4" TargetMode="External"/><Relationship Id="rId6" Type="http://schemas.openxmlformats.org/officeDocument/2006/relationships/image" Target="../media/image25.jpeg"/><Relationship Id="rId5" Type="http://schemas.openxmlformats.org/officeDocument/2006/relationships/hyperlink" Target="skype/Video%204%20(trimmed).MP4" TargetMode="Externa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hyperlink" Target="skype/email.doc" TargetMode="External"/><Relationship Id="rId1" Type="http://schemas.openxmlformats.org/officeDocument/2006/relationships/slideLayout" Target="../slideLayouts/slideLayout6.xml"/><Relationship Id="rId6" Type="http://schemas.openxmlformats.org/officeDocument/2006/relationships/hyperlink" Target="http://www.screenr.com/T7s7" TargetMode="External"/><Relationship Id="rId5" Type="http://schemas.openxmlformats.org/officeDocument/2006/relationships/image" Target="../media/image28.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skype/ED511316.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education.skype.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skype/Ang&#233;lica%20Gabriela%20Rocha%20Guevara%20to%20me.docx" TargetMode="External"/><Relationship Id="rId2" Type="http://schemas.openxmlformats.org/officeDocument/2006/relationships/hyperlink" Target="skype/1stcontact.docx" TargetMode="External"/><Relationship Id="rId1" Type="http://schemas.openxmlformats.org/officeDocument/2006/relationships/slideLayout" Target="../slideLayouts/slideLayout2.xml"/><Relationship Id="rId4" Type="http://schemas.openxmlformats.org/officeDocument/2006/relationships/hyperlink" Target="Ang&#233;lica%20Gabriela%20Rocha%20Guevara%20to%20me.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Setting Up Skype Talks With Other Classes or Speakers Around the World</a:t>
            </a:r>
          </a:p>
        </p:txBody>
      </p:sp>
      <p:sp>
        <p:nvSpPr>
          <p:cNvPr id="3" name="Subtitle 2"/>
          <p:cNvSpPr>
            <a:spLocks noGrp="1"/>
          </p:cNvSpPr>
          <p:nvPr>
            <p:ph type="subTitle" idx="1"/>
          </p:nvPr>
        </p:nvSpPr>
        <p:spPr/>
        <p:txBody>
          <a:bodyPr>
            <a:normAutofit/>
          </a:bodyPr>
          <a:lstStyle/>
          <a:p>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0898" y="3429000"/>
            <a:ext cx="5155702" cy="2900083"/>
          </a:xfrm>
          <a:prstGeom prst="rect">
            <a:avLst/>
          </a:prstGeom>
        </p:spPr>
      </p:pic>
      <p:sp>
        <p:nvSpPr>
          <p:cNvPr id="5" name="TextBox 4"/>
          <p:cNvSpPr txBox="1"/>
          <p:nvPr/>
        </p:nvSpPr>
        <p:spPr>
          <a:xfrm>
            <a:off x="360218" y="1066799"/>
            <a:ext cx="8624535" cy="584775"/>
          </a:xfrm>
          <a:prstGeom prst="rect">
            <a:avLst/>
          </a:prstGeom>
          <a:noFill/>
        </p:spPr>
        <p:txBody>
          <a:bodyPr wrap="square" rtlCol="0">
            <a:spAutoFit/>
          </a:bodyPr>
          <a:lstStyle/>
          <a:p>
            <a:r>
              <a:rPr lang="en-US" sz="3200" dirty="0" smtClean="0">
                <a:solidFill>
                  <a:srgbClr val="FF0000"/>
                </a:solidFill>
              </a:rPr>
              <a:t>The webinar will begin shortly. Stay tuned</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4154307588"/>
      </p:ext>
    </p:extLst>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Use recording software to record your Skype conversation for review after your talk.</a:t>
            </a:r>
          </a:p>
          <a:p>
            <a:r>
              <a:rPr lang="en-US" dirty="0" smtClean="0">
                <a:hlinkClick r:id="rId2" action="ppaction://hlinkfile"/>
              </a:rPr>
              <a:t>Pamela</a:t>
            </a:r>
            <a:endParaRPr lang="en-US" dirty="0" smtClean="0"/>
          </a:p>
          <a:p>
            <a:r>
              <a:rPr lang="en-US" dirty="0" smtClean="0"/>
              <a:t>Or- videotape your conversation with a digital camera, but be sure to darken the room so the Promethean Board can be seen clearly.</a:t>
            </a:r>
            <a:endParaRPr lang="en-US" dirty="0"/>
          </a:p>
        </p:txBody>
      </p:sp>
      <p:sp>
        <p:nvSpPr>
          <p:cNvPr id="3" name="Title 2"/>
          <p:cNvSpPr>
            <a:spLocks noGrp="1"/>
          </p:cNvSpPr>
          <p:nvPr>
            <p:ph type="title"/>
          </p:nvPr>
        </p:nvSpPr>
        <p:spPr/>
        <p:txBody>
          <a:bodyPr>
            <a:normAutofit fontScale="90000"/>
          </a:bodyPr>
          <a:lstStyle/>
          <a:p>
            <a:r>
              <a:rPr lang="en-US" dirty="0" smtClean="0"/>
              <a:t>Recording Your Skype Conversation</a:t>
            </a:r>
            <a:endParaRPr lang="en-US" dirty="0"/>
          </a:p>
        </p:txBody>
      </p:sp>
    </p:spTree>
    <p:extLst>
      <p:ext uri="{BB962C8B-B14F-4D97-AF65-F5344CB8AC3E}">
        <p14:creationId xmlns:p14="http://schemas.microsoft.com/office/powerpoint/2010/main" val="1729631911"/>
      </p:ext>
    </p:extLst>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Schedule </a:t>
            </a:r>
            <a:r>
              <a:rPr lang="en-US" dirty="0" smtClean="0">
                <a:hlinkClick r:id="rId2" action="ppaction://hlinkfile"/>
              </a:rPr>
              <a:t>a meet and greet session</a:t>
            </a:r>
            <a:endParaRPr lang="en-US" dirty="0" smtClean="0"/>
          </a:p>
          <a:p>
            <a:r>
              <a:rPr lang="en-US" dirty="0" smtClean="0"/>
              <a:t>Remember the time delay, speak slowly and clearly</a:t>
            </a:r>
          </a:p>
          <a:p>
            <a:r>
              <a:rPr lang="en-US" dirty="0" smtClean="0"/>
              <a:t>Discuss what surprised the students the most about skyping with a foreign classroom.</a:t>
            </a:r>
            <a:endParaRPr lang="en-US" dirty="0"/>
          </a:p>
        </p:txBody>
      </p:sp>
      <p:sp>
        <p:nvSpPr>
          <p:cNvPr id="3" name="Title 2"/>
          <p:cNvSpPr>
            <a:spLocks noGrp="1"/>
          </p:cNvSpPr>
          <p:nvPr>
            <p:ph type="title"/>
          </p:nvPr>
        </p:nvSpPr>
        <p:spPr/>
        <p:txBody>
          <a:bodyPr>
            <a:normAutofit fontScale="90000"/>
          </a:bodyPr>
          <a:lstStyle/>
          <a:p>
            <a:r>
              <a:rPr lang="en-US" dirty="0" smtClean="0"/>
              <a:t>A 1</a:t>
            </a:r>
            <a:r>
              <a:rPr lang="en-US" baseline="30000" dirty="0" smtClean="0"/>
              <a:t>st</a:t>
            </a:r>
            <a:r>
              <a:rPr lang="en-US" dirty="0" smtClean="0"/>
              <a:t> Skype session with a class in Mexico</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4343400"/>
            <a:ext cx="4334933" cy="2438400"/>
          </a:xfrm>
          <a:prstGeom prst="rect">
            <a:avLst/>
          </a:prstGeom>
        </p:spPr>
      </p:pic>
    </p:spTree>
    <p:extLst>
      <p:ext uri="{BB962C8B-B14F-4D97-AF65-F5344CB8AC3E}">
        <p14:creationId xmlns:p14="http://schemas.microsoft.com/office/powerpoint/2010/main" val="2111937798"/>
      </p:ext>
    </p:extLst>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How wild and crazy they acted</a:t>
            </a:r>
          </a:p>
          <a:p>
            <a:r>
              <a:rPr lang="en-US" dirty="0" smtClean="0"/>
              <a:t>Spoke English so well</a:t>
            </a:r>
          </a:p>
          <a:p>
            <a:r>
              <a:rPr lang="en-US" dirty="0" smtClean="0"/>
              <a:t>Clapped a lot</a:t>
            </a:r>
          </a:p>
          <a:p>
            <a:r>
              <a:rPr lang="en-US" dirty="0" smtClean="0"/>
              <a:t>Teacher’s relaxed attitude about the skype</a:t>
            </a:r>
          </a:p>
          <a:p>
            <a:r>
              <a:rPr lang="en-US" dirty="0" smtClean="0"/>
              <a:t>How similar they were to us-clothing styles, attitudes, music, hairstyles</a:t>
            </a:r>
          </a:p>
          <a:p>
            <a:r>
              <a:rPr lang="en-US" dirty="0" smtClean="0"/>
              <a:t>Students had a very nice school</a:t>
            </a:r>
          </a:p>
          <a:p>
            <a:r>
              <a:rPr lang="en-US" dirty="0" smtClean="0"/>
              <a:t>That our planned introductions went out the window and we ended up just chatting</a:t>
            </a:r>
            <a:endParaRPr lang="en-US" dirty="0"/>
          </a:p>
        </p:txBody>
      </p:sp>
      <p:sp>
        <p:nvSpPr>
          <p:cNvPr id="3" name="Title 2"/>
          <p:cNvSpPr>
            <a:spLocks noGrp="1"/>
          </p:cNvSpPr>
          <p:nvPr>
            <p:ph type="title"/>
          </p:nvPr>
        </p:nvSpPr>
        <p:spPr/>
        <p:txBody>
          <a:bodyPr/>
          <a:lstStyle/>
          <a:p>
            <a:r>
              <a:rPr lang="en-US" dirty="0" smtClean="0"/>
              <a:t>Quotable Quotes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1447800"/>
            <a:ext cx="2940024" cy="2196405"/>
          </a:xfrm>
          <a:prstGeom prst="rect">
            <a:avLst/>
          </a:prstGeom>
        </p:spPr>
      </p:pic>
    </p:spTree>
    <p:extLst>
      <p:ext uri="{BB962C8B-B14F-4D97-AF65-F5344CB8AC3E}">
        <p14:creationId xmlns:p14="http://schemas.microsoft.com/office/powerpoint/2010/main" val="3147972205"/>
      </p:ext>
    </p:extLst>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That they had no fear to meet new people</a:t>
            </a:r>
          </a:p>
          <a:p>
            <a:r>
              <a:rPr lang="en-US" dirty="0" smtClean="0"/>
              <a:t>Didn’t hold back and said anything they were thinking</a:t>
            </a:r>
          </a:p>
          <a:p>
            <a:r>
              <a:rPr lang="en-US" dirty="0" smtClean="0"/>
              <a:t>Personal questions they asked</a:t>
            </a:r>
          </a:p>
          <a:p>
            <a:r>
              <a:rPr lang="en-US" dirty="0" smtClean="0"/>
              <a:t>That they sang a song for us</a:t>
            </a:r>
            <a:endParaRPr lang="en-US" dirty="0"/>
          </a:p>
        </p:txBody>
      </p:sp>
      <p:sp>
        <p:nvSpPr>
          <p:cNvPr id="3" name="Title 2"/>
          <p:cNvSpPr>
            <a:spLocks noGrp="1"/>
          </p:cNvSpPr>
          <p:nvPr>
            <p:ph type="title"/>
          </p:nvPr>
        </p:nvSpPr>
        <p:spPr/>
        <p:txBody>
          <a:bodyPr/>
          <a:lstStyle/>
          <a:p>
            <a:r>
              <a:rPr lang="en-US" smtClean="0"/>
              <a:t>Quotable Quotes Cont</a:t>
            </a:r>
            <a:r>
              <a:rPr lang="en-US" dirty="0" smtClean="0"/>
              <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4489450"/>
            <a:ext cx="4165600" cy="23431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4476750"/>
            <a:ext cx="3158067" cy="2368550"/>
          </a:xfrm>
          <a:prstGeom prst="rect">
            <a:avLst/>
          </a:prstGeom>
        </p:spPr>
      </p:pic>
    </p:spTree>
    <p:extLst>
      <p:ext uri="{BB962C8B-B14F-4D97-AF65-F5344CB8AC3E}">
        <p14:creationId xmlns:p14="http://schemas.microsoft.com/office/powerpoint/2010/main" val="262951658"/>
      </p:ext>
    </p:extLst>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Our project was to compare high schools from Spanish speaking countries to our schools. </a:t>
            </a:r>
          </a:p>
          <a:p>
            <a:r>
              <a:rPr lang="en-US" dirty="0" smtClean="0"/>
              <a:t>We pulled their </a:t>
            </a:r>
            <a:r>
              <a:rPr lang="en-US" dirty="0" smtClean="0">
                <a:hlinkClick r:id="rId2" action="ppaction://hlinkfile"/>
              </a:rPr>
              <a:t>program of studies </a:t>
            </a:r>
            <a:r>
              <a:rPr lang="en-US" dirty="0" smtClean="0"/>
              <a:t>from their </a:t>
            </a:r>
            <a:r>
              <a:rPr lang="en-US" dirty="0" smtClean="0">
                <a:hlinkClick r:id="rId3" action="ppaction://hlinkfile"/>
              </a:rPr>
              <a:t>websites</a:t>
            </a:r>
            <a:r>
              <a:rPr lang="en-US" dirty="0" smtClean="0"/>
              <a:t> to compare with ours. </a:t>
            </a:r>
          </a:p>
          <a:p>
            <a:r>
              <a:rPr lang="en-US" dirty="0" smtClean="0"/>
              <a:t>We generated a set of 15 generic </a:t>
            </a:r>
            <a:r>
              <a:rPr lang="en-US" dirty="0" smtClean="0">
                <a:hlinkClick r:id="rId4" action="ppaction://hlinkfile"/>
              </a:rPr>
              <a:t>questions</a:t>
            </a:r>
            <a:r>
              <a:rPr lang="en-US" dirty="0" smtClean="0"/>
              <a:t> to ask.</a:t>
            </a:r>
          </a:p>
          <a:p>
            <a:pPr marL="0" indent="0">
              <a:buNone/>
            </a:pPr>
            <a:endParaRPr lang="en-US" dirty="0" smtClean="0"/>
          </a:p>
          <a:p>
            <a:pPr marL="0" indent="0">
              <a:buNone/>
            </a:pPr>
            <a:endParaRPr lang="en-US" dirty="0" smtClean="0"/>
          </a:p>
        </p:txBody>
      </p:sp>
      <p:sp>
        <p:nvSpPr>
          <p:cNvPr id="3" name="Title 2"/>
          <p:cNvSpPr>
            <a:spLocks noGrp="1"/>
          </p:cNvSpPr>
          <p:nvPr>
            <p:ph type="title"/>
          </p:nvPr>
        </p:nvSpPr>
        <p:spPr/>
        <p:txBody>
          <a:bodyPr/>
          <a:lstStyle/>
          <a:p>
            <a:r>
              <a:rPr lang="en-US" dirty="0" smtClean="0"/>
              <a:t>The Project</a:t>
            </a:r>
            <a:endParaRPr lang="en-US" dirty="0"/>
          </a:p>
        </p:txBody>
      </p:sp>
    </p:spTree>
    <p:extLst>
      <p:ext uri="{BB962C8B-B14F-4D97-AF65-F5344CB8AC3E}">
        <p14:creationId xmlns:p14="http://schemas.microsoft.com/office/powerpoint/2010/main" val="3758540736"/>
      </p:ext>
    </p:extLst>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We then skyped with a </a:t>
            </a:r>
            <a:r>
              <a:rPr lang="en-US" dirty="0" smtClean="0">
                <a:hlinkClick r:id="rId2" action="ppaction://hlinkfile"/>
              </a:rPr>
              <a:t>school in  Guatemala.</a:t>
            </a:r>
            <a:endParaRPr lang="en-US" dirty="0" smtClean="0"/>
          </a:p>
          <a:p>
            <a:r>
              <a:rPr lang="en-US" dirty="0" smtClean="0"/>
              <a:t>This school was an IB girls’ school.</a:t>
            </a:r>
          </a:p>
          <a:p>
            <a:r>
              <a:rPr lang="en-US" dirty="0" smtClean="0"/>
              <a:t>The students were quite surprised about how different the girls behaved in Guatemala versus the students in Mexico.</a:t>
            </a:r>
          </a:p>
          <a:p>
            <a:r>
              <a:rPr lang="en-US" dirty="0" smtClean="0"/>
              <a:t> After reciting a  short poem to us and interpreting it for us in Spanish and English, they patiently answered all of our questions. </a:t>
            </a:r>
            <a:endParaRPr lang="en-US" dirty="0"/>
          </a:p>
        </p:txBody>
      </p:sp>
      <p:sp>
        <p:nvSpPr>
          <p:cNvPr id="3" name="Title 2"/>
          <p:cNvSpPr>
            <a:spLocks noGrp="1"/>
          </p:cNvSpPr>
          <p:nvPr>
            <p:ph type="title"/>
          </p:nvPr>
        </p:nvSpPr>
        <p:spPr/>
        <p:txBody>
          <a:bodyPr/>
          <a:lstStyle/>
          <a:p>
            <a:r>
              <a:rPr lang="en-US" dirty="0" smtClean="0"/>
              <a:t>The Next Step</a:t>
            </a:r>
            <a:endParaRPr lang="en-US" dirty="0"/>
          </a:p>
        </p:txBody>
      </p:sp>
    </p:spTree>
    <p:extLst>
      <p:ext uri="{BB962C8B-B14F-4D97-AF65-F5344CB8AC3E}">
        <p14:creationId xmlns:p14="http://schemas.microsoft.com/office/powerpoint/2010/main" val="615842718"/>
      </p:ext>
    </p:extLst>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Guatemalans were more respectful and waited while someone was speaking.</a:t>
            </a:r>
          </a:p>
          <a:p>
            <a:r>
              <a:rPr lang="en-US" dirty="0" smtClean="0"/>
              <a:t>Well behaved, spoke mostly Spanish, they let us talk.</a:t>
            </a:r>
          </a:p>
          <a:p>
            <a:r>
              <a:rPr lang="en-US" dirty="0" smtClean="0"/>
              <a:t>Much more organized and an overall better experience than the skype to Mexico. We learned more about their culture and beliefs.</a:t>
            </a:r>
          </a:p>
          <a:p>
            <a:r>
              <a:rPr lang="en-US" smtClean="0"/>
              <a:t>More polite, </a:t>
            </a:r>
            <a:r>
              <a:rPr lang="en-US" dirty="0" smtClean="0"/>
              <a:t>more formal.</a:t>
            </a:r>
          </a:p>
          <a:p>
            <a:r>
              <a:rPr lang="en-US" dirty="0" smtClean="0"/>
              <a:t>We were more prepared this time, as were they.</a:t>
            </a:r>
            <a:endParaRPr lang="en-US" dirty="0"/>
          </a:p>
        </p:txBody>
      </p:sp>
      <p:sp>
        <p:nvSpPr>
          <p:cNvPr id="3" name="Title 2"/>
          <p:cNvSpPr>
            <a:spLocks noGrp="1"/>
          </p:cNvSpPr>
          <p:nvPr>
            <p:ph type="title"/>
          </p:nvPr>
        </p:nvSpPr>
        <p:spPr/>
        <p:txBody>
          <a:bodyPr/>
          <a:lstStyle/>
          <a:p>
            <a:r>
              <a:rPr lang="en-US" dirty="0" smtClean="0"/>
              <a:t>More </a:t>
            </a:r>
            <a:r>
              <a:rPr lang="en-US" dirty="0" err="1" smtClean="0"/>
              <a:t>quotables</a:t>
            </a:r>
            <a:endParaRPr lang="en-US" dirty="0"/>
          </a:p>
        </p:txBody>
      </p:sp>
    </p:spTree>
    <p:extLst>
      <p:ext uri="{BB962C8B-B14F-4D97-AF65-F5344CB8AC3E}">
        <p14:creationId xmlns:p14="http://schemas.microsoft.com/office/powerpoint/2010/main" val="2532176428"/>
      </p:ext>
    </p:extLst>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Guatemalans were wearing uniforms, while the Mexican students were wearing name brand clothing.</a:t>
            </a:r>
          </a:p>
          <a:p>
            <a:r>
              <a:rPr lang="en-US" dirty="0" smtClean="0"/>
              <a:t>The Guatemalan class was more prepared to speak to us and had very good answers to our questions. They spoke in Spanish rather than English.</a:t>
            </a:r>
          </a:p>
          <a:p>
            <a:r>
              <a:rPr lang="en-US" dirty="0" smtClean="0"/>
              <a:t>They were calmer.</a:t>
            </a:r>
          </a:p>
          <a:p>
            <a:r>
              <a:rPr lang="en-US" dirty="0" smtClean="0"/>
              <a:t>They talked a </a:t>
            </a:r>
            <a:r>
              <a:rPr lang="en-US" smtClean="0"/>
              <a:t>lot…in Spanish.</a:t>
            </a:r>
          </a:p>
          <a:p>
            <a:endParaRPr lang="en-US" dirty="0"/>
          </a:p>
        </p:txBody>
      </p:sp>
      <p:sp>
        <p:nvSpPr>
          <p:cNvPr id="3" name="Title 2"/>
          <p:cNvSpPr>
            <a:spLocks noGrp="1"/>
          </p:cNvSpPr>
          <p:nvPr>
            <p:ph type="title"/>
          </p:nvPr>
        </p:nvSpPr>
        <p:spPr/>
        <p:txBody>
          <a:bodyPr/>
          <a:lstStyle/>
          <a:p>
            <a:r>
              <a:rPr lang="en-US" dirty="0" smtClean="0"/>
              <a:t>More quotes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4648200"/>
            <a:ext cx="3623733" cy="2038350"/>
          </a:xfrm>
          <a:prstGeom prst="rect">
            <a:avLst/>
          </a:prstGeom>
        </p:spPr>
      </p:pic>
    </p:spTree>
    <p:extLst>
      <p:ext uri="{BB962C8B-B14F-4D97-AF65-F5344CB8AC3E}">
        <p14:creationId xmlns:p14="http://schemas.microsoft.com/office/powerpoint/2010/main" val="4212633444"/>
      </p:ext>
    </p:extLst>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skyped with a school in </a:t>
            </a:r>
            <a:r>
              <a:rPr lang="en-US" dirty="0" smtClean="0">
                <a:hlinkClick r:id="rId2" action="ppaction://hlinkfile"/>
              </a:rPr>
              <a:t>Spain</a:t>
            </a:r>
            <a:r>
              <a:rPr lang="en-US" dirty="0" smtClean="0"/>
              <a:t>.</a:t>
            </a:r>
            <a:endParaRPr lang="en-US" dirty="0"/>
          </a:p>
        </p:txBody>
      </p:sp>
      <p:sp>
        <p:nvSpPr>
          <p:cNvPr id="3" name="Title 2"/>
          <p:cNvSpPr>
            <a:spLocks noGrp="1"/>
          </p:cNvSpPr>
          <p:nvPr>
            <p:ph type="title"/>
          </p:nvPr>
        </p:nvSpPr>
        <p:spPr/>
        <p:txBody>
          <a:bodyPr/>
          <a:lstStyle/>
          <a:p>
            <a:r>
              <a:rPr lang="en-US" dirty="0" smtClean="0"/>
              <a:t>What was next?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048000"/>
            <a:ext cx="4095750" cy="31623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3810000"/>
            <a:ext cx="3894667" cy="2190750"/>
          </a:xfrm>
          <a:prstGeom prst="rect">
            <a:avLst/>
          </a:prstGeom>
        </p:spPr>
      </p:pic>
    </p:spTree>
    <p:extLst>
      <p:ext uri="{BB962C8B-B14F-4D97-AF65-F5344CB8AC3E}">
        <p14:creationId xmlns:p14="http://schemas.microsoft.com/office/powerpoint/2010/main" val="3168870002"/>
      </p:ext>
    </p:extLst>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2" action="ppaction://hlinkfile"/>
              </a:rPr>
              <a:t>More from Ibiza</a:t>
            </a:r>
            <a:endParaRPr lang="en-US" dirty="0" smtClean="0"/>
          </a:p>
          <a:p>
            <a:r>
              <a:rPr lang="en-US" dirty="0" smtClean="0">
                <a:hlinkClick r:id="rId3" action="ppaction://hlinkfile"/>
              </a:rPr>
              <a:t>Is band a sport?</a:t>
            </a:r>
            <a:endParaRPr lang="en-US" dirty="0"/>
          </a:p>
        </p:txBody>
      </p:sp>
      <p:sp>
        <p:nvSpPr>
          <p:cNvPr id="3" name="Title 2"/>
          <p:cNvSpPr>
            <a:spLocks noGrp="1"/>
          </p:cNvSpPr>
          <p:nvPr>
            <p:ph type="title"/>
          </p:nvPr>
        </p:nvSpPr>
        <p:spPr/>
        <p:txBody>
          <a:bodyPr/>
          <a:lstStyle/>
          <a:p>
            <a:r>
              <a:rPr lang="en-US" dirty="0" smtClean="0"/>
              <a:t>Part 2- Ibiza</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400" y="3276600"/>
            <a:ext cx="3251200" cy="2438400"/>
          </a:xfrm>
          <a:prstGeom prst="rect">
            <a:avLst/>
          </a:prstGeom>
        </p:spPr>
      </p:pic>
    </p:spTree>
    <p:extLst>
      <p:ext uri="{BB962C8B-B14F-4D97-AF65-F5344CB8AC3E}">
        <p14:creationId xmlns:p14="http://schemas.microsoft.com/office/powerpoint/2010/main" val="2744796977"/>
      </p:ext>
    </p:extLst>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124200"/>
            <a:ext cx="7400900" cy="3451225"/>
          </a:xfrm>
        </p:spPr>
      </p:pic>
      <p:sp>
        <p:nvSpPr>
          <p:cNvPr id="3" name="Title 2"/>
          <p:cNvSpPr>
            <a:spLocks noGrp="1"/>
          </p:cNvSpPr>
          <p:nvPr>
            <p:ph type="title"/>
          </p:nvPr>
        </p:nvSpPr>
        <p:spPr>
          <a:xfrm>
            <a:off x="457200" y="338328"/>
            <a:ext cx="8229600" cy="2709672"/>
          </a:xfrm>
        </p:spPr>
        <p:txBody>
          <a:bodyPr>
            <a:normAutofit fontScale="90000"/>
          </a:bodyPr>
          <a:lstStyle/>
          <a:p>
            <a:pPr algn="l"/>
            <a:r>
              <a:rPr lang="en-US" dirty="0" smtClean="0">
                <a:solidFill>
                  <a:srgbClr val="FF0000"/>
                </a:solidFill>
              </a:rPr>
              <a:t>At the end of this webinar you will be directed to our website, where you can download this presentation and print your certificate of </a:t>
            </a:r>
            <a:r>
              <a:rPr lang="en-US" dirty="0" err="1" smtClean="0">
                <a:solidFill>
                  <a:srgbClr val="FF0000"/>
                </a:solidFill>
              </a:rPr>
              <a:t>attendance</a:t>
            </a:r>
            <a:r>
              <a:rPr lang="en-US" dirty="0" err="1" smtClean="0"/>
              <a:t>your</a:t>
            </a:r>
            <a:r>
              <a:rPr lang="en-US" dirty="0" smtClean="0"/>
              <a:t> certificates</a:t>
            </a:r>
            <a:endParaRPr lang="en-US" dirty="0"/>
          </a:p>
        </p:txBody>
      </p:sp>
    </p:spTree>
    <p:extLst>
      <p:ext uri="{BB962C8B-B14F-4D97-AF65-F5344CB8AC3E}">
        <p14:creationId xmlns:p14="http://schemas.microsoft.com/office/powerpoint/2010/main" val="3458525912"/>
      </p:ext>
    </p:extLst>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English is just as hard for them as Spanish is for us.</a:t>
            </a:r>
          </a:p>
          <a:p>
            <a:r>
              <a:rPr lang="en-US" dirty="0" smtClean="0"/>
              <a:t>It was a good way to learn how people in other countries speak.</a:t>
            </a:r>
          </a:p>
          <a:p>
            <a:r>
              <a:rPr lang="en-US" dirty="0" smtClean="0"/>
              <a:t>The girls seemed shy.</a:t>
            </a:r>
          </a:p>
          <a:p>
            <a:r>
              <a:rPr lang="en-US" dirty="0" smtClean="0"/>
              <a:t>I liked watching their facial expressions when they didn’t understand us.</a:t>
            </a:r>
          </a:p>
          <a:p>
            <a:r>
              <a:rPr lang="en-US" dirty="0" smtClean="0"/>
              <a:t>It made me want to learn Spanish more fluently.</a:t>
            </a:r>
          </a:p>
          <a:p>
            <a:r>
              <a:rPr lang="en-US" dirty="0" smtClean="0"/>
              <a:t>Awesome, good sound quality</a:t>
            </a:r>
          </a:p>
          <a:p>
            <a:r>
              <a:rPr lang="en-US" dirty="0" smtClean="0"/>
              <a:t>We learned about the difference in their pronunciation.</a:t>
            </a:r>
            <a:endParaRPr lang="en-US" dirty="0"/>
          </a:p>
        </p:txBody>
      </p:sp>
      <p:sp>
        <p:nvSpPr>
          <p:cNvPr id="3" name="Title 2"/>
          <p:cNvSpPr>
            <a:spLocks noGrp="1"/>
          </p:cNvSpPr>
          <p:nvPr>
            <p:ph type="title"/>
          </p:nvPr>
        </p:nvSpPr>
        <p:spPr/>
        <p:txBody>
          <a:bodyPr/>
          <a:lstStyle/>
          <a:p>
            <a:r>
              <a:rPr lang="en-US" dirty="0" smtClean="0"/>
              <a:t>Reaction to Skype talk to Spain</a:t>
            </a:r>
            <a:endParaRPr lang="en-US" dirty="0"/>
          </a:p>
        </p:txBody>
      </p:sp>
    </p:spTree>
    <p:extLst>
      <p:ext uri="{BB962C8B-B14F-4D97-AF65-F5344CB8AC3E}">
        <p14:creationId xmlns:p14="http://schemas.microsoft.com/office/powerpoint/2010/main" val="3991160334"/>
      </p:ext>
    </p:extLst>
  </p:cSld>
  <p:clrMapOvr>
    <a:masterClrMapping/>
  </p:clrMapOvr>
  <p:transition spd="slow">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438400"/>
            <a:ext cx="7408333" cy="4038600"/>
          </a:xfrm>
        </p:spPr>
        <p:txBody>
          <a:bodyPr>
            <a:normAutofit fontScale="92500" lnSpcReduction="10000"/>
          </a:bodyPr>
          <a:lstStyle/>
          <a:p>
            <a:r>
              <a:rPr lang="en-US" dirty="0" smtClean="0"/>
              <a:t>Schools require more foreign language classes. </a:t>
            </a:r>
          </a:p>
          <a:p>
            <a:r>
              <a:rPr lang="en-US" dirty="0" smtClean="0"/>
              <a:t>There is greater interest/motivation in learning other languages.</a:t>
            </a:r>
          </a:p>
          <a:p>
            <a:r>
              <a:rPr lang="en-US" dirty="0" smtClean="0"/>
              <a:t>They have similar interests and personalities.</a:t>
            </a:r>
          </a:p>
          <a:p>
            <a:r>
              <a:rPr lang="en-US" dirty="0" smtClean="0"/>
              <a:t>They are very outgoing and enthusiastic.</a:t>
            </a:r>
          </a:p>
          <a:p>
            <a:r>
              <a:rPr lang="en-US" dirty="0" smtClean="0"/>
              <a:t>They are very interested in our personal lives.</a:t>
            </a:r>
          </a:p>
          <a:p>
            <a:r>
              <a:rPr lang="en-US" dirty="0" smtClean="0"/>
              <a:t>They are surprisingly comfortable with technology.</a:t>
            </a:r>
          </a:p>
          <a:p>
            <a:r>
              <a:rPr lang="en-US" dirty="0" smtClean="0"/>
              <a:t>They have similar school schedules.</a:t>
            </a:r>
          </a:p>
          <a:p>
            <a:r>
              <a:rPr lang="en-US" dirty="0" smtClean="0"/>
              <a:t>Nobody worked after school.</a:t>
            </a:r>
          </a:p>
          <a:p>
            <a:r>
              <a:rPr lang="en-US" dirty="0" smtClean="0"/>
              <a:t>They have fewer breaks and vacations.</a:t>
            </a:r>
          </a:p>
          <a:p>
            <a:r>
              <a:rPr lang="en-US" dirty="0" smtClean="0"/>
              <a:t>Soccer is clearly the most popular sport.</a:t>
            </a:r>
            <a:endParaRPr lang="en-US" dirty="0"/>
          </a:p>
        </p:txBody>
      </p:sp>
      <p:sp>
        <p:nvSpPr>
          <p:cNvPr id="3" name="Title 2"/>
          <p:cNvSpPr>
            <a:spLocks noGrp="1"/>
          </p:cNvSpPr>
          <p:nvPr>
            <p:ph type="title"/>
          </p:nvPr>
        </p:nvSpPr>
        <p:spPr/>
        <p:txBody>
          <a:bodyPr/>
          <a:lstStyle/>
          <a:p>
            <a:r>
              <a:rPr lang="en-US" smtClean="0"/>
              <a:t>Project Conclusions</a:t>
            </a:r>
            <a:endParaRPr lang="en-US"/>
          </a:p>
        </p:txBody>
      </p:sp>
    </p:spTree>
    <p:extLst>
      <p:ext uri="{BB962C8B-B14F-4D97-AF65-F5344CB8AC3E}">
        <p14:creationId xmlns:p14="http://schemas.microsoft.com/office/powerpoint/2010/main" val="3420575910"/>
      </p:ext>
    </p:extLst>
  </p:cSld>
  <p:clrMapOvr>
    <a:masterClrMapping/>
  </p:clrMapOvr>
  <p:transition spd="slow">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057400"/>
            <a:ext cx="7408333" cy="4068763"/>
          </a:xfrm>
        </p:spPr>
        <p:txBody>
          <a:bodyPr/>
          <a:lstStyle/>
          <a:p>
            <a:r>
              <a:rPr lang="en-US" dirty="0" smtClean="0"/>
              <a:t>The teacher from Mexico invited us to do a Rally with his students.</a:t>
            </a:r>
          </a:p>
          <a:p>
            <a:r>
              <a:rPr lang="en-US" dirty="0" smtClean="0"/>
              <a:t>4 teams from our school were supposed to compete with 4 teams from their school in a </a:t>
            </a:r>
            <a:r>
              <a:rPr lang="en-US" dirty="0" smtClean="0">
                <a:hlinkClick r:id="rId2" action="ppaction://hlinkfile"/>
              </a:rPr>
              <a:t>collaborative activity</a:t>
            </a:r>
            <a:r>
              <a:rPr lang="en-US" dirty="0" smtClean="0"/>
              <a:t>.</a:t>
            </a:r>
          </a:p>
          <a:p>
            <a:endParaRPr lang="en-US" dirty="0"/>
          </a:p>
        </p:txBody>
      </p:sp>
      <p:sp>
        <p:nvSpPr>
          <p:cNvPr id="3" name="Title 2"/>
          <p:cNvSpPr>
            <a:spLocks noGrp="1"/>
          </p:cNvSpPr>
          <p:nvPr>
            <p:ph type="title"/>
          </p:nvPr>
        </p:nvSpPr>
        <p:spPr/>
        <p:txBody>
          <a:bodyPr/>
          <a:lstStyle/>
          <a:p>
            <a:r>
              <a:rPr lang="en-US" dirty="0" smtClean="0"/>
              <a:t>Be open to the possibilities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4038600"/>
            <a:ext cx="2794000" cy="20955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4038600"/>
            <a:ext cx="2774647" cy="2080985"/>
          </a:xfrm>
          <a:prstGeom prst="rect">
            <a:avLst/>
          </a:prstGeom>
        </p:spPr>
      </p:pic>
    </p:spTree>
    <p:extLst>
      <p:ext uri="{BB962C8B-B14F-4D97-AF65-F5344CB8AC3E}">
        <p14:creationId xmlns:p14="http://schemas.microsoft.com/office/powerpoint/2010/main" val="880827052"/>
      </p:ext>
    </p:extLst>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Another project</a:t>
            </a:r>
          </a:p>
          <a:p>
            <a:endParaRPr lang="en-US" dirty="0"/>
          </a:p>
        </p:txBody>
      </p:sp>
      <p:sp>
        <p:nvSpPr>
          <p:cNvPr id="3" name="Title 2"/>
          <p:cNvSpPr>
            <a:spLocks noGrp="1"/>
          </p:cNvSpPr>
          <p:nvPr>
            <p:ph type="title"/>
          </p:nvPr>
        </p:nvSpPr>
        <p:spPr/>
        <p:txBody>
          <a:bodyPr/>
          <a:lstStyle/>
          <a:p>
            <a:r>
              <a:rPr lang="en-US" dirty="0" smtClean="0"/>
              <a:t>What’s next?-phase 2</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729579"/>
            <a:ext cx="7848600" cy="3544974"/>
          </a:xfrm>
          <a:prstGeom prst="rect">
            <a:avLst/>
          </a:prstGeom>
        </p:spPr>
      </p:pic>
    </p:spTree>
    <p:extLst>
      <p:ext uri="{BB962C8B-B14F-4D97-AF65-F5344CB8AC3E}">
        <p14:creationId xmlns:p14="http://schemas.microsoft.com/office/powerpoint/2010/main" val="1356904523"/>
      </p:ext>
    </p:extLst>
  </p:cSld>
  <p:clrMapOvr>
    <a:masterClrMapping/>
  </p:clrMapOvr>
  <p:transition spd="slow">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12610" y="2674938"/>
            <a:ext cx="7126717" cy="3451225"/>
          </a:xfrm>
        </p:spPr>
      </p:pic>
      <p:sp>
        <p:nvSpPr>
          <p:cNvPr id="3" name="Title 2"/>
          <p:cNvSpPr>
            <a:spLocks noGrp="1"/>
          </p:cNvSpPr>
          <p:nvPr>
            <p:ph type="title"/>
          </p:nvPr>
        </p:nvSpPr>
        <p:spPr/>
        <p:txBody>
          <a:bodyPr/>
          <a:lstStyle/>
          <a:p>
            <a:r>
              <a:rPr lang="en-US" dirty="0" smtClean="0"/>
              <a:t>Phase 2</a:t>
            </a:r>
            <a:endParaRPr lang="en-US" dirty="0"/>
          </a:p>
        </p:txBody>
      </p:sp>
    </p:spTree>
    <p:extLst>
      <p:ext uri="{BB962C8B-B14F-4D97-AF65-F5344CB8AC3E}">
        <p14:creationId xmlns:p14="http://schemas.microsoft.com/office/powerpoint/2010/main" val="141000484"/>
      </p:ext>
    </p:extLst>
  </p:cSld>
  <p:clrMapOvr>
    <a:masterClrMapping/>
  </p:clrMapOvr>
  <p:transition spd="slow">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Gather contacts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590800"/>
            <a:ext cx="8039100" cy="3819525"/>
          </a:xfrm>
          <a:prstGeom prst="rect">
            <a:avLst/>
          </a:prstGeom>
        </p:spPr>
      </p:pic>
    </p:spTree>
    <p:extLst>
      <p:ext uri="{BB962C8B-B14F-4D97-AF65-F5344CB8AC3E}">
        <p14:creationId xmlns:p14="http://schemas.microsoft.com/office/powerpoint/2010/main" val="1350191591"/>
      </p:ext>
    </p:extLst>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1376382"/>
            <a:ext cx="7862498" cy="5492504"/>
          </a:xfrm>
        </p:spPr>
      </p:pic>
      <p:sp>
        <p:nvSpPr>
          <p:cNvPr id="3" name="Title 2"/>
          <p:cNvSpPr>
            <a:spLocks noGrp="1"/>
          </p:cNvSpPr>
          <p:nvPr>
            <p:ph type="title"/>
          </p:nvPr>
        </p:nvSpPr>
        <p:spPr/>
        <p:txBody>
          <a:bodyPr/>
          <a:lstStyle/>
          <a:p>
            <a:r>
              <a:rPr lang="en-US" dirty="0" smtClean="0"/>
              <a:t>More contacts</a:t>
            </a:r>
            <a:endParaRPr lang="en-US" dirty="0"/>
          </a:p>
        </p:txBody>
      </p:sp>
    </p:spTree>
    <p:extLst>
      <p:ext uri="{BB962C8B-B14F-4D97-AF65-F5344CB8AC3E}">
        <p14:creationId xmlns:p14="http://schemas.microsoft.com/office/powerpoint/2010/main" val="3341357612"/>
      </p:ext>
    </p:extLst>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ction="ppaction://hlinkfile"/>
              </a:rPr>
              <a:t>Pablo en Argentina</a:t>
            </a:r>
            <a:endParaRPr lang="en-US" dirty="0"/>
          </a:p>
        </p:txBody>
      </p:sp>
      <p:pic>
        <p:nvPicPr>
          <p:cNvPr id="3" name="jed (trimmed-4).mp4">
            <a:hlinkClick r:id="" action="ppaction://media"/>
          </p:cNvPr>
          <p:cNvPicPr>
            <a:picLocks noRot="1" noChangeAspect="1"/>
          </p:cNvPicPr>
          <p:nvPr>
            <a:videoFile r:link="rId1"/>
          </p:nvPr>
        </p:nvPicPr>
        <p:blipFill>
          <a:blip r:embed="rId4" cstate="print"/>
          <a:stretch>
            <a:fillRect/>
          </a:stretch>
        </p:blipFill>
        <p:spPr>
          <a:xfrm>
            <a:off x="2895600" y="1600200"/>
            <a:ext cx="3048000" cy="22860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3646714"/>
            <a:ext cx="3251200" cy="243840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600" y="3657600"/>
            <a:ext cx="3251200" cy="2438400"/>
          </a:xfrm>
          <a:prstGeom prst="rect">
            <a:avLst/>
          </a:prstGeom>
        </p:spPr>
      </p:pic>
    </p:spTree>
  </p:cSld>
  <p:clrMapOvr>
    <a:masterClrMapping/>
  </p:clrMapOvr>
  <p:transition spd="slow">
    <p:dissolv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hlinkClick r:id="rId3" action="ppaction://hlinkfile"/>
              </a:rPr>
              <a:t>Florencia</a:t>
            </a:r>
            <a:r>
              <a:rPr lang="en-US" dirty="0" smtClean="0">
                <a:hlinkClick r:id="rId3" action="ppaction://hlinkfile"/>
              </a:rPr>
              <a:t> </a:t>
            </a:r>
            <a:r>
              <a:rPr lang="en-US" dirty="0" smtClean="0"/>
              <a:t>en Argentina</a:t>
            </a:r>
            <a:endParaRPr lang="en-US" dirty="0"/>
          </a:p>
        </p:txBody>
      </p:sp>
      <p:pic>
        <p:nvPicPr>
          <p:cNvPr id="3" name="spanoneVideo 2 (trimmed).MP4">
            <a:hlinkClick r:id="" action="ppaction://media"/>
          </p:cNvPr>
          <p:cNvPicPr>
            <a:picLocks noRot="1" noChangeAspect="1"/>
          </p:cNvPicPr>
          <p:nvPr>
            <a:videoFile r:link="rId1"/>
          </p:nvPr>
        </p:nvPicPr>
        <p:blipFill>
          <a:blip r:embed="rId4" cstate="print"/>
          <a:stretch>
            <a:fillRect/>
          </a:stretch>
        </p:blipFill>
        <p:spPr>
          <a:xfrm>
            <a:off x="4572000" y="2289629"/>
            <a:ext cx="3048000" cy="2286000"/>
          </a:xfrm>
          <a:prstGeom prst="rect">
            <a:avLst/>
          </a:prstGeom>
        </p:spPr>
      </p:pic>
      <p:sp>
        <p:nvSpPr>
          <p:cNvPr id="5" name="Rectangle 4"/>
          <p:cNvSpPr/>
          <p:nvPr/>
        </p:nvSpPr>
        <p:spPr>
          <a:xfrm>
            <a:off x="2590800" y="4648200"/>
            <a:ext cx="3886200" cy="1754326"/>
          </a:xfrm>
          <a:prstGeom prst="rect">
            <a:avLst/>
          </a:prstGeom>
        </p:spPr>
        <p:txBody>
          <a:bodyPr wrap="square">
            <a:spAutoFit/>
          </a:bodyPr>
          <a:lstStyle/>
          <a:p>
            <a:r>
              <a:rPr lang="es-ES" dirty="0" smtClean="0"/>
              <a:t>muy linda la charla y espero que les haya gustado como a mi. Si alguno de sus alumnos quieren que los ayude a practicar el idioma, lo haria con gusto.</a:t>
            </a:r>
          </a:p>
          <a:p>
            <a:r>
              <a:rPr lang="es-ES" dirty="0" smtClean="0"/>
              <a:t>[1:48:38 PM] Florencia Castillo: Mucho gusto profesora! :)</a:t>
            </a:r>
            <a:endParaRPr lang="en-US" dirty="0"/>
          </a:p>
        </p:txBody>
      </p:sp>
      <p:sp>
        <p:nvSpPr>
          <p:cNvPr id="6" name="TextBox 5"/>
          <p:cNvSpPr txBox="1"/>
          <p:nvPr/>
        </p:nvSpPr>
        <p:spPr>
          <a:xfrm>
            <a:off x="2209800" y="1676400"/>
            <a:ext cx="998991" cy="369332"/>
          </a:xfrm>
          <a:prstGeom prst="rect">
            <a:avLst/>
          </a:prstGeom>
          <a:noFill/>
        </p:spPr>
        <p:txBody>
          <a:bodyPr wrap="none" rtlCol="0">
            <a:spAutoFit/>
          </a:bodyPr>
          <a:lstStyle/>
          <a:p>
            <a:r>
              <a:rPr lang="en-US" dirty="0" smtClean="0">
                <a:hlinkClick r:id="rId5" action="ppaction://hlinkfile"/>
              </a:rPr>
              <a:t>A </a:t>
            </a:r>
            <a:r>
              <a:rPr lang="en-US" dirty="0" err="1" smtClean="0">
                <a:hlinkClick r:id="rId5" action="ppaction://hlinkfile"/>
              </a:rPr>
              <a:t>cantar</a:t>
            </a:r>
            <a:endParaRPr lang="en-US"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7400" y="2289629"/>
            <a:ext cx="3048000" cy="2286000"/>
          </a:xfrm>
          <a:prstGeom prst="rect">
            <a:avLst/>
          </a:prstGeom>
        </p:spPr>
      </p:pic>
    </p:spTree>
  </p:cSld>
  <p:clrMapOvr>
    <a:masterClrMapping/>
  </p:clrMapOvr>
  <p:transition spd="slow">
    <p:dissolv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Pen Pals From Zaragoza</a:t>
            </a:r>
            <a:endParaRPr lang="en-US" dirty="0"/>
          </a:p>
        </p:txBody>
      </p:sp>
      <p:pic>
        <p:nvPicPr>
          <p:cNvPr id="1026" name="Picture 2" descr="C:\Users\Ruth\AppData\Local\Microsoft\Windows\Temporary Internet Files\Content.IE5\L27UTBXJ\MC900413668[1].wmf">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447800"/>
            <a:ext cx="2240108" cy="23765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IMG1244.JPG"/>
          <p:cNvPicPr>
            <a:picLocks noChangeAspect="1"/>
          </p:cNvPicPr>
          <p:nvPr/>
        </p:nvPicPr>
        <p:blipFill>
          <a:blip r:embed="rId4" cstate="print"/>
          <a:stretch>
            <a:fillRect/>
          </a:stretch>
        </p:blipFill>
        <p:spPr>
          <a:xfrm>
            <a:off x="3733800" y="2743200"/>
            <a:ext cx="5080000" cy="3810000"/>
          </a:xfrm>
          <a:prstGeom prst="rect">
            <a:avLst/>
          </a:prstGeom>
        </p:spPr>
      </p:pic>
      <p:pic>
        <p:nvPicPr>
          <p:cNvPr id="7" name="Picture 6" descr="2012-09-25_0006.jpg"/>
          <p:cNvPicPr>
            <a:picLocks noChangeAspect="1"/>
          </p:cNvPicPr>
          <p:nvPr/>
        </p:nvPicPr>
        <p:blipFill>
          <a:blip r:embed="rId5" cstate="print"/>
          <a:stretch>
            <a:fillRect/>
          </a:stretch>
        </p:blipFill>
        <p:spPr>
          <a:xfrm>
            <a:off x="304800" y="3962400"/>
            <a:ext cx="3238500" cy="2590800"/>
          </a:xfrm>
          <a:prstGeom prst="rect">
            <a:avLst/>
          </a:prstGeom>
        </p:spPr>
      </p:pic>
      <p:sp>
        <p:nvSpPr>
          <p:cNvPr id="8" name="TextBox 7"/>
          <p:cNvSpPr txBox="1"/>
          <p:nvPr/>
        </p:nvSpPr>
        <p:spPr>
          <a:xfrm>
            <a:off x="3124200" y="2133600"/>
            <a:ext cx="5230919" cy="369332"/>
          </a:xfrm>
          <a:prstGeom prst="rect">
            <a:avLst/>
          </a:prstGeom>
          <a:noFill/>
        </p:spPr>
        <p:txBody>
          <a:bodyPr wrap="none" rtlCol="0">
            <a:spAutoFit/>
          </a:bodyPr>
          <a:lstStyle/>
          <a:p>
            <a:r>
              <a:rPr lang="en-US" dirty="0" smtClean="0"/>
              <a:t>Have students Skype individually on their own time</a:t>
            </a:r>
            <a:endParaRPr lang="en-US" dirty="0"/>
          </a:p>
        </p:txBody>
      </p:sp>
      <p:sp>
        <p:nvSpPr>
          <p:cNvPr id="3" name="TextBox 2"/>
          <p:cNvSpPr txBox="1"/>
          <p:nvPr/>
        </p:nvSpPr>
        <p:spPr>
          <a:xfrm>
            <a:off x="3543300" y="1600200"/>
            <a:ext cx="1481496" cy="369332"/>
          </a:xfrm>
          <a:prstGeom prst="rect">
            <a:avLst/>
          </a:prstGeom>
          <a:noFill/>
        </p:spPr>
        <p:txBody>
          <a:bodyPr wrap="none" rtlCol="0">
            <a:spAutoFit/>
          </a:bodyPr>
          <a:lstStyle/>
          <a:p>
            <a:r>
              <a:rPr lang="en-US" dirty="0" smtClean="0">
                <a:hlinkClick r:id="rId6"/>
              </a:rPr>
              <a:t>A virtual visit </a:t>
            </a:r>
            <a:endParaRPr lang="en-US" dirty="0"/>
          </a:p>
        </p:txBody>
      </p:sp>
    </p:spTree>
    <p:extLst>
      <p:ext uri="{BB962C8B-B14F-4D97-AF65-F5344CB8AC3E}">
        <p14:creationId xmlns:p14="http://schemas.microsoft.com/office/powerpoint/2010/main" val="3748789148"/>
      </p:ext>
    </p:extLst>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smtClean="0">
                <a:solidFill>
                  <a:srgbClr val="FF0000"/>
                </a:solidFill>
              </a:rPr>
              <a:t>Recording of the webinar is strictly forbidden</a:t>
            </a:r>
            <a:endParaRPr lang="en-US" dirty="0">
              <a:solidFill>
                <a:srgbClr val="FF0000"/>
              </a:solidFill>
            </a:endParaRPr>
          </a:p>
        </p:txBody>
      </p:sp>
    </p:spTree>
    <p:extLst>
      <p:ext uri="{BB962C8B-B14F-4D97-AF65-F5344CB8AC3E}">
        <p14:creationId xmlns:p14="http://schemas.microsoft.com/office/powerpoint/2010/main" val="573181754"/>
      </p:ext>
    </p:extLst>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Virtual Trip to Zaragoza, Spain</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3182670"/>
            <a:ext cx="4433738" cy="295448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96" y="2166158"/>
            <a:ext cx="3912000" cy="2709949"/>
          </a:xfrm>
          <a:prstGeom prst="rect">
            <a:avLst/>
          </a:prstGeom>
        </p:spPr>
      </p:pic>
    </p:spTree>
    <p:extLst>
      <p:ext uri="{BB962C8B-B14F-4D97-AF65-F5344CB8AC3E}">
        <p14:creationId xmlns:p14="http://schemas.microsoft.com/office/powerpoint/2010/main" val="977432952"/>
      </p:ext>
    </p:extLst>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Still Talking to Omar’s Class</a:t>
            </a:r>
            <a:endParaRPr lang="en-US" dirty="0"/>
          </a:p>
        </p:txBody>
      </p:sp>
      <p:pic>
        <p:nvPicPr>
          <p:cNvPr id="3" name="Picture 2" descr="la foto2.jpg"/>
          <p:cNvPicPr>
            <a:picLocks noChangeAspect="1"/>
          </p:cNvPicPr>
          <p:nvPr/>
        </p:nvPicPr>
        <p:blipFill>
          <a:blip r:embed="rId2" cstate="print"/>
          <a:stretch>
            <a:fillRect/>
          </a:stretch>
        </p:blipFill>
        <p:spPr>
          <a:xfrm>
            <a:off x="3962400" y="3352800"/>
            <a:ext cx="4739097" cy="2161116"/>
          </a:xfrm>
          <a:prstGeom prst="rect">
            <a:avLst/>
          </a:prstGeom>
        </p:spPr>
      </p:pic>
      <p:pic>
        <p:nvPicPr>
          <p:cNvPr id="4" name="Picture 3" descr="P1010145.JPG"/>
          <p:cNvPicPr>
            <a:picLocks noChangeAspect="1"/>
          </p:cNvPicPr>
          <p:nvPr/>
        </p:nvPicPr>
        <p:blipFill>
          <a:blip r:embed="rId3" cstate="print"/>
          <a:stretch>
            <a:fillRect/>
          </a:stretch>
        </p:blipFill>
        <p:spPr>
          <a:xfrm>
            <a:off x="609600" y="3048000"/>
            <a:ext cx="3251200" cy="2438400"/>
          </a:xfrm>
          <a:prstGeom prst="rect">
            <a:avLst/>
          </a:prstGeom>
        </p:spPr>
      </p:pic>
    </p:spTree>
  </p:cSld>
  <p:clrMapOvr>
    <a:masterClrMapping/>
  </p:clrMapOvr>
  <p:transition spd="slow">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Get set up on Skype and browse other teachers’ projects from around the world.</a:t>
            </a:r>
          </a:p>
          <a:p>
            <a:r>
              <a:rPr lang="en-US" dirty="0" smtClean="0"/>
              <a:t>It will amaze you what they are doing.</a:t>
            </a:r>
          </a:p>
          <a:p>
            <a:r>
              <a:rPr lang="en-US" dirty="0" smtClean="0"/>
              <a:t>Join an existing project or post your own and wait for responses.</a:t>
            </a:r>
          </a:p>
          <a:p>
            <a:r>
              <a:rPr lang="en-US" dirty="0" smtClean="0"/>
              <a:t>Search for teachers by countries. </a:t>
            </a:r>
          </a:p>
          <a:p>
            <a:r>
              <a:rPr lang="en-US" dirty="0" smtClean="0"/>
              <a:t>Or-Contact top people in your field on their websites and see if they would like to skype with your class.</a:t>
            </a:r>
            <a:endParaRPr lang="en-US" dirty="0"/>
          </a:p>
        </p:txBody>
      </p:sp>
      <p:sp>
        <p:nvSpPr>
          <p:cNvPr id="3" name="Title 2"/>
          <p:cNvSpPr>
            <a:spLocks noGrp="1"/>
          </p:cNvSpPr>
          <p:nvPr>
            <p:ph type="title"/>
          </p:nvPr>
        </p:nvSpPr>
        <p:spPr/>
        <p:txBody>
          <a:bodyPr/>
          <a:lstStyle/>
          <a:p>
            <a:r>
              <a:rPr lang="en-US" dirty="0" smtClean="0"/>
              <a:t>With whom will you skype?</a:t>
            </a:r>
            <a:endParaRPr lang="en-US" dirty="0"/>
          </a:p>
        </p:txBody>
      </p:sp>
    </p:spTree>
    <p:extLst>
      <p:ext uri="{BB962C8B-B14F-4D97-AF65-F5344CB8AC3E}">
        <p14:creationId xmlns:p14="http://schemas.microsoft.com/office/powerpoint/2010/main" val="3123413798"/>
      </p:ext>
    </p:extLst>
  </p:cSld>
  <p:clrMapOvr>
    <a:masterClrMapping/>
  </p:clrMapOvr>
  <p:transition spd="slow">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75152" y="2674938"/>
            <a:ext cx="4601633" cy="3451225"/>
          </a:xfrm>
        </p:spPr>
      </p:pic>
      <p:sp>
        <p:nvSpPr>
          <p:cNvPr id="3" name="Title 2"/>
          <p:cNvSpPr>
            <a:spLocks noGrp="1"/>
          </p:cNvSpPr>
          <p:nvPr>
            <p:ph type="title"/>
          </p:nvPr>
        </p:nvSpPr>
        <p:spPr/>
        <p:txBody>
          <a:bodyPr>
            <a:normAutofit fontScale="90000"/>
          </a:bodyPr>
          <a:lstStyle/>
          <a:p>
            <a:r>
              <a:rPr lang="en-US" dirty="0" smtClean="0"/>
              <a:t>Follow @</a:t>
            </a:r>
            <a:r>
              <a:rPr lang="en-US" dirty="0" err="1" smtClean="0"/>
              <a:t>SkypeClassroom</a:t>
            </a:r>
            <a:r>
              <a:rPr lang="en-US" dirty="0" smtClean="0"/>
              <a:t> on Twitter</a:t>
            </a:r>
            <a:endParaRPr lang="en-US" dirty="0"/>
          </a:p>
        </p:txBody>
      </p:sp>
    </p:spTree>
    <p:extLst>
      <p:ext uri="{BB962C8B-B14F-4D97-AF65-F5344CB8AC3E}">
        <p14:creationId xmlns:p14="http://schemas.microsoft.com/office/powerpoint/2010/main" val="856617954"/>
      </p:ext>
    </p:extLst>
  </p:cSld>
  <p:clrMapOvr>
    <a:masterClrMapping/>
  </p:clrMapOvr>
  <p:transition spd="slow">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For Research on Skyping in classrooms read Sarah </a:t>
            </a:r>
            <a:r>
              <a:rPr lang="en-US" dirty="0" smtClean="0">
                <a:hlinkClick r:id="rId2" action="ppaction://hlinkfile"/>
              </a:rPr>
              <a:t>Eaton’s paper </a:t>
            </a:r>
            <a:r>
              <a:rPr lang="en-US" dirty="0" smtClean="0"/>
              <a:t>on Skyping</a:t>
            </a:r>
          </a:p>
          <a:p>
            <a:r>
              <a:rPr lang="en-US" dirty="0" smtClean="0"/>
              <a:t>http</a:t>
            </a:r>
            <a:r>
              <a:rPr lang="en-US" dirty="0"/>
              <a:t>://tinyurl.com/o67w5dp</a:t>
            </a:r>
            <a:endParaRPr lang="en-US" dirty="0" smtClean="0"/>
          </a:p>
          <a:p>
            <a:endParaRPr lang="en-US" dirty="0"/>
          </a:p>
        </p:txBody>
      </p:sp>
      <p:sp>
        <p:nvSpPr>
          <p:cNvPr id="3" name="Title 2"/>
          <p:cNvSpPr>
            <a:spLocks noGrp="1"/>
          </p:cNvSpPr>
          <p:nvPr>
            <p:ph type="title"/>
          </p:nvPr>
        </p:nvSpPr>
        <p:spPr/>
        <p:txBody>
          <a:bodyPr/>
          <a:lstStyle/>
          <a:p>
            <a:r>
              <a:rPr lang="en-US" dirty="0" smtClean="0"/>
              <a:t>Resources </a:t>
            </a:r>
            <a:r>
              <a:rPr lang="en-US" smtClean="0"/>
              <a:t>and Bibliography</a:t>
            </a:r>
            <a:endParaRPr lang="en-US" dirty="0"/>
          </a:p>
        </p:txBody>
      </p:sp>
    </p:spTree>
    <p:extLst>
      <p:ext uri="{BB962C8B-B14F-4D97-AF65-F5344CB8AC3E}">
        <p14:creationId xmlns:p14="http://schemas.microsoft.com/office/powerpoint/2010/main" val="563887858"/>
      </p:ext>
    </p:extLst>
  </p:cSld>
  <p:clrMapOvr>
    <a:masterClrMapping/>
  </p:clrMapOvr>
  <p:transition spd="slow">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Questions or concerns?</a:t>
            </a:r>
            <a:endParaRPr lang="en-US" dirty="0" smtClean="0"/>
          </a:p>
          <a:p>
            <a:endParaRPr lang="en-US" dirty="0"/>
          </a:p>
          <a:p>
            <a:r>
              <a:rPr lang="en-US" sz="3200" dirty="0" smtClean="0"/>
              <a:t>http://edproconsultants.weebly.com</a:t>
            </a:r>
          </a:p>
          <a:p>
            <a:endParaRPr lang="en-US" dirty="0" smtClean="0"/>
          </a:p>
          <a:p>
            <a:endParaRPr lang="en-US" dirty="0" smtClean="0"/>
          </a:p>
          <a:p>
            <a:endParaRPr lang="en-US" dirty="0" smtClean="0"/>
          </a:p>
          <a:p>
            <a:pPr marL="0" indent="0">
              <a:buNone/>
            </a:pPr>
            <a:endParaRPr lang="en-US" dirty="0"/>
          </a:p>
        </p:txBody>
      </p:sp>
      <p:sp>
        <p:nvSpPr>
          <p:cNvPr id="3" name="Title 2"/>
          <p:cNvSpPr>
            <a:spLocks noGrp="1"/>
          </p:cNvSpPr>
          <p:nvPr>
            <p:ph type="title"/>
          </p:nvPr>
        </p:nvSpPr>
        <p:spPr>
          <a:xfrm>
            <a:off x="0" y="685800"/>
            <a:ext cx="8229600" cy="1252728"/>
          </a:xfrm>
        </p:spPr>
        <p:txBody>
          <a:bodyPr>
            <a:normAutofit fontScale="90000"/>
          </a:bodyPr>
          <a:lstStyle/>
          <a:p>
            <a:r>
              <a:rPr lang="en-US" dirty="0" err="1" smtClean="0"/>
              <a:t>Skyping</a:t>
            </a:r>
            <a:r>
              <a:rPr lang="en-US" dirty="0" smtClean="0"/>
              <a:t> Out</a:t>
            </a:r>
            <a:br>
              <a:rPr lang="en-US" dirty="0" smtClean="0"/>
            </a:br>
            <a:r>
              <a:rPr lang="en-US" dirty="0" smtClean="0">
                <a:solidFill>
                  <a:srgbClr val="FF0000"/>
                </a:solidFill>
              </a:rPr>
              <a:t>Thank you for participating in our webinar.</a:t>
            </a:r>
            <a:endParaRPr lang="en-US"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4343400"/>
            <a:ext cx="3276600" cy="184308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4217194"/>
            <a:ext cx="2095500" cy="2095500"/>
          </a:xfrm>
          <a:prstGeom prst="rect">
            <a:avLst/>
          </a:prstGeom>
        </p:spPr>
      </p:pic>
    </p:spTree>
    <p:extLst>
      <p:ext uri="{BB962C8B-B14F-4D97-AF65-F5344CB8AC3E}">
        <p14:creationId xmlns:p14="http://schemas.microsoft.com/office/powerpoint/2010/main" val="2114561425"/>
      </p:ext>
    </p:extLst>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Have you skyped before?</a:t>
            </a:r>
          </a:p>
          <a:p>
            <a:r>
              <a:rPr lang="en-US" dirty="0" smtClean="0"/>
              <a:t>Have you ever thought of skyping with a foreign classroom</a:t>
            </a:r>
            <a:r>
              <a:rPr lang="en-US" dirty="0"/>
              <a:t>?</a:t>
            </a:r>
          </a:p>
          <a:p>
            <a:endParaRPr lang="en-US" dirty="0" smtClean="0"/>
          </a:p>
          <a:p>
            <a:endParaRPr lang="en-US" dirty="0"/>
          </a:p>
        </p:txBody>
      </p:sp>
      <p:sp>
        <p:nvSpPr>
          <p:cNvPr id="3" name="Title 2"/>
          <p:cNvSpPr>
            <a:spLocks noGrp="1"/>
          </p:cNvSpPr>
          <p:nvPr>
            <p:ph type="title"/>
          </p:nvPr>
        </p:nvSpPr>
        <p:spPr/>
        <p:txBody>
          <a:bodyPr/>
          <a:lstStyle/>
          <a:p>
            <a:r>
              <a:rPr lang="en-US" dirty="0" smtClean="0"/>
              <a:t>Skyping</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4093822"/>
            <a:ext cx="2114652" cy="116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3733800"/>
            <a:ext cx="3251200" cy="2438400"/>
          </a:xfrm>
          <a:prstGeom prst="rect">
            <a:avLst/>
          </a:prstGeom>
        </p:spPr>
      </p:pic>
    </p:spTree>
    <p:extLst>
      <p:ext uri="{BB962C8B-B14F-4D97-AF65-F5344CB8AC3E}">
        <p14:creationId xmlns:p14="http://schemas.microsoft.com/office/powerpoint/2010/main" val="3753484072"/>
      </p:ext>
    </p:extLst>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Standard 5 </a:t>
            </a:r>
            <a:r>
              <a:rPr lang="en-US" dirty="0" smtClean="0"/>
              <a:t>for Modern Foreign Languages asks for students to participate in multicultural communities at home and around the world. Also, they are to show evidence that they use the foreign language for personal enjoyment.</a:t>
            </a:r>
          </a:p>
          <a:p>
            <a:r>
              <a:rPr lang="en-US" dirty="0" smtClean="0"/>
              <a:t>Skyping certainly can cover this standard.</a:t>
            </a:r>
            <a:endParaRPr lang="en-US" dirty="0"/>
          </a:p>
        </p:txBody>
      </p:sp>
      <p:sp>
        <p:nvSpPr>
          <p:cNvPr id="3" name="Title 2"/>
          <p:cNvSpPr>
            <a:spLocks noGrp="1"/>
          </p:cNvSpPr>
          <p:nvPr>
            <p:ph type="title"/>
          </p:nvPr>
        </p:nvSpPr>
        <p:spPr/>
        <p:txBody>
          <a:bodyPr/>
          <a:lstStyle/>
          <a:p>
            <a:r>
              <a:rPr lang="en-US" dirty="0" smtClean="0"/>
              <a:t>Foreign Language Standards</a:t>
            </a:r>
            <a:endParaRPr lang="en-US" dirty="0"/>
          </a:p>
        </p:txBody>
      </p:sp>
    </p:spTree>
    <p:extLst>
      <p:ext uri="{BB962C8B-B14F-4D97-AF65-F5344CB8AC3E}">
        <p14:creationId xmlns:p14="http://schemas.microsoft.com/office/powerpoint/2010/main" val="1237906726"/>
      </p:ext>
    </p:extLst>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You can use your personal laptop with webcam and microphone.</a:t>
            </a:r>
          </a:p>
          <a:p>
            <a:r>
              <a:rPr lang="en-US" dirty="0" smtClean="0"/>
              <a:t>Or- buy a webcam for the school computer and an external microphone. </a:t>
            </a:r>
          </a:p>
          <a:p>
            <a:r>
              <a:rPr lang="en-US" dirty="0" smtClean="0"/>
              <a:t>Be sure to hook up the laptop/computer to the Promethean Board so all students will be able to see.</a:t>
            </a:r>
          </a:p>
          <a:p>
            <a:r>
              <a:rPr lang="en-US" dirty="0" smtClean="0"/>
              <a:t>Make sure you have some high quality speakers.</a:t>
            </a:r>
            <a:endParaRPr lang="en-US" dirty="0"/>
          </a:p>
        </p:txBody>
      </p:sp>
      <p:sp>
        <p:nvSpPr>
          <p:cNvPr id="3" name="Title 2"/>
          <p:cNvSpPr>
            <a:spLocks noGrp="1"/>
          </p:cNvSpPr>
          <p:nvPr>
            <p:ph type="title"/>
          </p:nvPr>
        </p:nvSpPr>
        <p:spPr/>
        <p:txBody>
          <a:bodyPr/>
          <a:lstStyle/>
          <a:p>
            <a:r>
              <a:rPr lang="en-US" dirty="0" smtClean="0"/>
              <a:t>Can we skype from school?</a:t>
            </a:r>
            <a:endParaRPr lang="en-US" dirty="0"/>
          </a:p>
        </p:txBody>
      </p:sp>
    </p:spTree>
    <p:extLst>
      <p:ext uri="{BB962C8B-B14F-4D97-AF65-F5344CB8AC3E}">
        <p14:creationId xmlns:p14="http://schemas.microsoft.com/office/powerpoint/2010/main" val="2127497413"/>
      </p:ext>
    </p:extLst>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can we find a classroom to skype with us?</a:t>
            </a:r>
          </a:p>
          <a:p>
            <a:endParaRPr lang="en-US" dirty="0" smtClean="0"/>
          </a:p>
          <a:p>
            <a:r>
              <a:rPr lang="en-US" dirty="0" smtClean="0">
                <a:hlinkClick r:id="rId2"/>
              </a:rPr>
              <a:t>http://education.skype.com</a:t>
            </a:r>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Finding Classrooms</a:t>
            </a:r>
            <a:endParaRPr lang="en-US" dirty="0"/>
          </a:p>
        </p:txBody>
      </p:sp>
    </p:spTree>
    <p:extLst>
      <p:ext uri="{BB962C8B-B14F-4D97-AF65-F5344CB8AC3E}">
        <p14:creationId xmlns:p14="http://schemas.microsoft.com/office/powerpoint/2010/main" val="1231097218"/>
      </p:ext>
    </p:extLst>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8232" y="2674938"/>
            <a:ext cx="6915473" cy="3451225"/>
          </a:xfrm>
        </p:spPr>
      </p:pic>
      <p:sp>
        <p:nvSpPr>
          <p:cNvPr id="3" name="Title 2"/>
          <p:cNvSpPr>
            <a:spLocks noGrp="1"/>
          </p:cNvSpPr>
          <p:nvPr>
            <p:ph type="title"/>
          </p:nvPr>
        </p:nvSpPr>
        <p:spPr/>
        <p:txBody>
          <a:bodyPr>
            <a:normAutofit/>
          </a:bodyPr>
          <a:lstStyle/>
          <a:p>
            <a:r>
              <a:rPr lang="en-US" dirty="0" smtClean="0"/>
              <a:t>Join a Project or Create Your Own</a:t>
            </a:r>
            <a:endParaRPr lang="en-US" dirty="0"/>
          </a:p>
        </p:txBody>
      </p:sp>
    </p:spTree>
    <p:extLst>
      <p:ext uri="{BB962C8B-B14F-4D97-AF65-F5344CB8AC3E}">
        <p14:creationId xmlns:p14="http://schemas.microsoft.com/office/powerpoint/2010/main" val="3521021065"/>
      </p:ext>
    </p:extLst>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Post a project and teachers will contact you.</a:t>
            </a:r>
          </a:p>
          <a:p>
            <a:r>
              <a:rPr lang="en-US" dirty="0" smtClean="0"/>
              <a:t>Request the teachers </a:t>
            </a:r>
            <a:r>
              <a:rPr lang="en-US" dirty="0" smtClean="0"/>
              <a:t>to add you as a contact.</a:t>
            </a:r>
          </a:p>
          <a:p>
            <a:r>
              <a:rPr lang="en-US" dirty="0" smtClean="0"/>
              <a:t>Pay attention to when they come </a:t>
            </a:r>
            <a:r>
              <a:rPr lang="en-US" dirty="0" smtClean="0"/>
              <a:t>online- stay signed in on Skype-don’t worry; they will never call unannounced.</a:t>
            </a:r>
            <a:endParaRPr lang="en-US" dirty="0" smtClean="0"/>
          </a:p>
          <a:p>
            <a:r>
              <a:rPr lang="en-US" dirty="0" smtClean="0"/>
              <a:t>Start chatting with them on the instant messenger.</a:t>
            </a:r>
          </a:p>
          <a:p>
            <a:r>
              <a:rPr lang="en-US" dirty="0" smtClean="0"/>
              <a:t>Use simple language </a:t>
            </a:r>
            <a:r>
              <a:rPr lang="en-US" dirty="0" smtClean="0">
                <a:hlinkClick r:id="rId2" action="ppaction://hlinkfile"/>
              </a:rPr>
              <a:t>to get started </a:t>
            </a:r>
            <a:r>
              <a:rPr lang="en-US" dirty="0" smtClean="0"/>
              <a:t>and get them to narrow down a time to skype with your class.</a:t>
            </a:r>
          </a:p>
          <a:p>
            <a:pPr marL="0" indent="0">
              <a:buNone/>
            </a:pPr>
            <a:endParaRPr lang="en-US" dirty="0" smtClean="0"/>
          </a:p>
          <a:p>
            <a:r>
              <a:rPr lang="en-US" dirty="0"/>
              <a:t>o</a:t>
            </a:r>
            <a:r>
              <a:rPr lang="en-US" dirty="0" smtClean="0"/>
              <a:t>r- </a:t>
            </a:r>
            <a:r>
              <a:rPr lang="en-US" dirty="0" smtClean="0">
                <a:hlinkClick r:id="rId3" action="ppaction://hlinkfile"/>
              </a:rPr>
              <a:t>email</a:t>
            </a:r>
            <a:r>
              <a:rPr lang="en-US" dirty="0" smtClean="0">
                <a:hlinkClick r:id="rId4" action="ppaction://hlinkfile"/>
              </a:rPr>
              <a:t> </a:t>
            </a:r>
            <a:r>
              <a:rPr lang="en-US" dirty="0" smtClean="0"/>
              <a:t>them and discuss a date and time to skype</a:t>
            </a:r>
            <a:endParaRPr lang="en-US" dirty="0"/>
          </a:p>
        </p:txBody>
      </p:sp>
      <p:sp>
        <p:nvSpPr>
          <p:cNvPr id="3" name="Title 2"/>
          <p:cNvSpPr>
            <a:spLocks noGrp="1"/>
          </p:cNvSpPr>
          <p:nvPr>
            <p:ph type="title"/>
          </p:nvPr>
        </p:nvSpPr>
        <p:spPr/>
        <p:txBody>
          <a:bodyPr/>
          <a:lstStyle/>
          <a:p>
            <a:r>
              <a:rPr lang="en-US" dirty="0" smtClean="0"/>
              <a:t>How do you set up a session?</a:t>
            </a:r>
            <a:endParaRPr lang="en-US" dirty="0"/>
          </a:p>
        </p:txBody>
      </p:sp>
    </p:spTree>
    <p:extLst>
      <p:ext uri="{BB962C8B-B14F-4D97-AF65-F5344CB8AC3E}">
        <p14:creationId xmlns:p14="http://schemas.microsoft.com/office/powerpoint/2010/main" val="3712985309"/>
      </p:ext>
    </p:extLst>
  </p:cSld>
  <p:clrMapOvr>
    <a:masterClrMapping/>
  </p:clrMapOvr>
  <p:transition spd="slow">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1647</TotalTime>
  <Words>1094</Words>
  <Application>Microsoft Office PowerPoint</Application>
  <PresentationFormat>On-screen Show (4:3)</PresentationFormat>
  <Paragraphs>128</Paragraphs>
  <Slides>35</Slides>
  <Notes>0</Notes>
  <HiddenSlides>0</HiddenSlides>
  <MMClips>2</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Waveform</vt:lpstr>
      <vt:lpstr>Setting Up Skype Talks With Other Classes or Speakers Around the World</vt:lpstr>
      <vt:lpstr>At the end of this webinar you will be directed to our website, where you can download this presentation and print your certificate of attendanceyour certificates</vt:lpstr>
      <vt:lpstr>Recording of the webinar is strictly forbidden</vt:lpstr>
      <vt:lpstr>Skyping</vt:lpstr>
      <vt:lpstr>Foreign Language Standards</vt:lpstr>
      <vt:lpstr>Can we skype from school?</vt:lpstr>
      <vt:lpstr>Finding Classrooms</vt:lpstr>
      <vt:lpstr>Join a Project or Create Your Own</vt:lpstr>
      <vt:lpstr>How do you set up a session?</vt:lpstr>
      <vt:lpstr>Recording Your Skype Conversation</vt:lpstr>
      <vt:lpstr>A 1st Skype session with a class in Mexico</vt:lpstr>
      <vt:lpstr>Quotable Quotes</vt:lpstr>
      <vt:lpstr>Quotable Quotes Cont.</vt:lpstr>
      <vt:lpstr>The Project</vt:lpstr>
      <vt:lpstr>The Next Step</vt:lpstr>
      <vt:lpstr>More quotables</vt:lpstr>
      <vt:lpstr>More quotes</vt:lpstr>
      <vt:lpstr>What was next?</vt:lpstr>
      <vt:lpstr>Part 2- Ibiza</vt:lpstr>
      <vt:lpstr>Reaction to Skype talk to Spain</vt:lpstr>
      <vt:lpstr>Project Conclusions</vt:lpstr>
      <vt:lpstr>Be open to the possibilities</vt:lpstr>
      <vt:lpstr>What’s next?-phase 2</vt:lpstr>
      <vt:lpstr>Phase 2</vt:lpstr>
      <vt:lpstr>Gather contacts</vt:lpstr>
      <vt:lpstr>More contacts</vt:lpstr>
      <vt:lpstr>Pablo en Argentina</vt:lpstr>
      <vt:lpstr>Florencia en Argentina</vt:lpstr>
      <vt:lpstr>Email Pen Pals From Zaragoza</vt:lpstr>
      <vt:lpstr>A Virtual Trip to Zaragoza, Spain</vt:lpstr>
      <vt:lpstr>Still Talking to Omar’s Class</vt:lpstr>
      <vt:lpstr>With whom will you skype?</vt:lpstr>
      <vt:lpstr>Follow @SkypeClassroom on Twitter</vt:lpstr>
      <vt:lpstr>Resources and Bibliography</vt:lpstr>
      <vt:lpstr>Skyping Out Thank you for participating in our webinar.</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Skyping and Vokis</dc:title>
  <dc:creator>Ruth</dc:creator>
  <cp:lastModifiedBy>Ruth</cp:lastModifiedBy>
  <cp:revision>185</cp:revision>
  <dcterms:created xsi:type="dcterms:W3CDTF">2011-08-28T20:12:45Z</dcterms:created>
  <dcterms:modified xsi:type="dcterms:W3CDTF">2013-06-30T11:27:30Z</dcterms:modified>
</cp:coreProperties>
</file>